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2" d="100"/>
          <a:sy n="62" d="100"/>
        </p:scale>
        <p:origin x="80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8138160" cy="1234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400" b="1">
                <a:solidFill>
                  <a:srgbClr val="0A2B4E"/>
                </a:solidFill>
                <a:latin typeface="Aptos Display"/>
              </a:rPr>
              <a:t>Resilient Digital Education
in Disrupted Environments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2331720"/>
            <a:ext cx="5029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1565C0"/>
                </a:solidFill>
                <a:latin typeface="Aptos"/>
              </a:rPr>
              <a:t>THE CCDS APPROACH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788920"/>
            <a:ext cx="7863840" cy="108157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100" b="0" dirty="0">
                <a:solidFill>
                  <a:srgbClr val="1E2B38"/>
                </a:solidFill>
                <a:latin typeface="Aptos"/>
              </a:rPr>
              <a:t>An offline and hybrid Curriculum Content Delivery System for maintaining learning continuity beyond connectivity and conventional school infrastructure.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804672" y="4096512"/>
            <a:ext cx="7178040" cy="640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2" y="4343400"/>
            <a:ext cx="80467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dirty="0">
                <a:solidFill>
                  <a:srgbClr val="0A2B4E"/>
                </a:solidFill>
                <a:latin typeface="Aptos"/>
              </a:rPr>
              <a:t>From KLACIFY in Nigeria → </a:t>
            </a:r>
            <a:r>
              <a:rPr sz="1700" b="1" dirty="0" err="1">
                <a:solidFill>
                  <a:srgbClr val="0A2B4E"/>
                </a:solidFill>
                <a:latin typeface="Aptos"/>
              </a:rPr>
              <a:t>iLearn</a:t>
            </a:r>
            <a:r>
              <a:rPr sz="1700" b="1" dirty="0">
                <a:solidFill>
                  <a:srgbClr val="0A2B4E"/>
                </a:solidFill>
                <a:latin typeface="Aptos"/>
              </a:rPr>
              <a:t> Gambia in The Gambia → a research and collaboration agenda for Continuity-by-Design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35440" y="960120"/>
            <a:ext cx="2148840" cy="438912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82328" y="988982"/>
            <a:ext cx="16916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dirty="0">
                <a:solidFill>
                  <a:srgbClr val="1565C0"/>
                </a:solidFill>
                <a:latin typeface="Aptos"/>
              </a:rPr>
              <a:t>FOSS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42841" y="3761463"/>
            <a:ext cx="1965960" cy="10972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dirty="0">
                <a:solidFill>
                  <a:srgbClr val="1E2B38"/>
                </a:solidFill>
                <a:latin typeface="Aptos"/>
              </a:rPr>
              <a:t>Victor </a:t>
            </a:r>
            <a:r>
              <a:rPr sz="1500" b="1" dirty="0" err="1">
                <a:solidFill>
                  <a:srgbClr val="1E2B38"/>
                </a:solidFill>
                <a:latin typeface="Aptos"/>
              </a:rPr>
              <a:t>Ebirim</a:t>
            </a:r>
            <a:r>
              <a:rPr sz="1500" b="1" dirty="0">
                <a:solidFill>
                  <a:srgbClr val="1E2B38"/>
                </a:solidFill>
                <a:latin typeface="Aptos"/>
              </a:rPr>
              <a:t>
Fuzion Mobile Technologies (FMT)
The Gambia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4800600"/>
            <a:ext cx="19659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1565C0"/>
                </a:solidFill>
                <a:latin typeface="Aptos"/>
              </a:rPr>
              <a:t>Research • Architecture • Collaboration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F2204D-E8CC-3E78-AD40-CD6E7DA2B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440" y="1479479"/>
            <a:ext cx="2094532" cy="20945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The problem: digital learning often assumes connectivity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When connectivity fails, continuity can fail with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4896" y="265675"/>
            <a:ext cx="2057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1565C0"/>
                </a:solidFill>
                <a:latin typeface="Aptos"/>
              </a:rPr>
              <a:t>CONTEXT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572768"/>
            <a:ext cx="342900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58368" y="1572768"/>
            <a:ext cx="73152" cy="196596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59536" y="1773936"/>
            <a:ext cx="384048" cy="384048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9536" y="1801368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1755648"/>
            <a:ext cx="251460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Connectivity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212848"/>
            <a:ext cx="2514600" cy="135877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dirty="0">
                <a:solidFill>
                  <a:srgbClr val="1E2B38"/>
                </a:solidFill>
                <a:latin typeface="Aptos"/>
              </a:rPr>
              <a:t>Internet access may be uneven, costly or unavailable</a:t>
            </a:r>
            <a:r>
              <a:rPr lang="en-US" sz="1600" b="0" dirty="0">
                <a:solidFill>
                  <a:srgbClr val="1E2B38"/>
                </a:solidFill>
                <a:latin typeface="Aptos"/>
              </a:rPr>
              <a:t> - </a:t>
            </a:r>
            <a:r>
              <a:rPr sz="1600" b="0" dirty="0">
                <a:solidFill>
                  <a:srgbClr val="1E2B38"/>
                </a:solidFill>
                <a:latin typeface="Aptos"/>
              </a:rPr>
              <a:t>especially in rural and disrupted environments.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70832" y="1572768"/>
            <a:ext cx="342900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370832" y="1572768"/>
            <a:ext cx="73152" cy="196596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4572000" y="1773936"/>
            <a:ext cx="384048" cy="384048"/>
          </a:xfrm>
          <a:prstGeom prst="ellipse">
            <a:avLst/>
          </a:prstGeom>
          <a:solidFill>
            <a:srgbClr val="008996"/>
          </a:solidFill>
          <a:ln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0" y="1801368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84064" y="1755648"/>
            <a:ext cx="251460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Infrastructure gap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84064" y="2212848"/>
            <a:ext cx="2514600" cy="118871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1E2B38"/>
                </a:solidFill>
                <a:latin typeface="Aptos"/>
              </a:rPr>
              <a:t>Learners may lack reliable devices, power, platforms or conventional school access.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3296" y="1572768"/>
            <a:ext cx="342900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083296" y="1572768"/>
            <a:ext cx="73152" cy="1965960"/>
          </a:xfrm>
          <a:prstGeom prst="roundRect">
            <a:avLst/>
          </a:prstGeom>
          <a:solidFill>
            <a:srgbClr val="E09B24"/>
          </a:solidFill>
          <a:ln w="12700">
            <a:solidFill>
              <a:srgbClr val="E09B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284464" y="1773936"/>
            <a:ext cx="384048" cy="384048"/>
          </a:xfrm>
          <a:prstGeom prst="ellipse">
            <a:avLst/>
          </a:prstGeom>
          <a:solidFill>
            <a:srgbClr val="E09B24"/>
          </a:solidFill>
          <a:ln>
            <a:solidFill>
              <a:srgbClr val="E09B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84464" y="1801368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96528" y="1755648"/>
            <a:ext cx="251460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Continuity gap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96528" y="2212848"/>
            <a:ext cx="2514600" cy="118871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1E2B38"/>
                </a:solidFill>
                <a:latin typeface="Aptos"/>
              </a:rPr>
              <a:t>Content can exist online, yet learners still need a dependable route to the curriculum when systems are interrupted.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132093" y="4014216"/>
            <a:ext cx="10853928" cy="1508760"/>
          </a:xfrm>
          <a:prstGeom prst="roundRect">
            <a:avLst/>
          </a:prstGeom>
          <a:solidFill>
            <a:srgbClr val="F6FAFD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367028" y="4348858"/>
            <a:ext cx="20116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dirty="0">
                <a:solidFill>
                  <a:srgbClr val="1565C0"/>
                </a:solidFill>
                <a:latin typeface="Aptos"/>
              </a:rPr>
              <a:t>The design question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47861" y="4370832"/>
            <a:ext cx="813816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dirty="0">
                <a:solidFill>
                  <a:srgbClr val="0A2B4E"/>
                </a:solidFill>
                <a:latin typeface="Aptos"/>
              </a:rPr>
              <a:t>Not simply: “Is the learner online?”
But: “Can the learner still reach the curriculum?”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dirty="0">
                <a:solidFill>
                  <a:srgbClr val="0A2B4E"/>
                </a:solidFill>
                <a:latin typeface="Aptos Display"/>
              </a:rPr>
              <a:t>A different design principle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Continuity-by-Design starts with the curriculum, not the connection.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140" y="374904"/>
            <a:ext cx="484940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1565C0"/>
                </a:solidFill>
                <a:latin typeface="Aptos"/>
              </a:rPr>
              <a:t>MATERIALS &amp; METHODS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00200"/>
            <a:ext cx="10835640" cy="96012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1865376"/>
            <a:ext cx="10332720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 dirty="0">
                <a:solidFill>
                  <a:srgbClr val="0A2B4E"/>
                </a:solidFill>
                <a:latin typeface="Aptos"/>
              </a:rPr>
              <a:t>CONNECTIVITY SHOULD ACCELERATE DIGITAL EDUCATION </a:t>
            </a:r>
            <a:r>
              <a:rPr lang="en-US" sz="2100" b="1" dirty="0">
                <a:solidFill>
                  <a:srgbClr val="0A2B4E"/>
                </a:solidFill>
                <a:latin typeface="Aptos"/>
              </a:rPr>
              <a:t>-</a:t>
            </a:r>
            <a:r>
              <a:rPr sz="2100" b="1" dirty="0">
                <a:solidFill>
                  <a:srgbClr val="0A2B4E"/>
                </a:solidFill>
                <a:latin typeface="Aptos"/>
              </a:rPr>
              <a:t> NOT DETERMINE WHETHER IT IS POSSIBLE.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154680"/>
            <a:ext cx="1051560" cy="105156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3456432"/>
            <a:ext cx="1051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343400"/>
            <a:ext cx="1691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A2B4E"/>
                </a:solidFill>
                <a:latin typeface="Aptos"/>
              </a:rPr>
              <a:t>CURRICULUM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920240" y="3675887"/>
            <a:ext cx="1536192" cy="0"/>
          </a:xfrm>
          <a:prstGeom prst="line">
            <a:avLst/>
          </a:prstGeom>
          <a:ln w="3175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566160" y="3154680"/>
            <a:ext cx="1051560" cy="1051560"/>
          </a:xfrm>
          <a:prstGeom prst="ellipse">
            <a:avLst/>
          </a:prstGeom>
          <a:solidFill>
            <a:srgbClr val="008996"/>
          </a:solidFill>
          <a:ln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566160" y="3456432"/>
            <a:ext cx="1051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4343400"/>
            <a:ext cx="1691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A2B4E"/>
                </a:solidFill>
                <a:latin typeface="Aptos"/>
              </a:rPr>
              <a:t>CONTENT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663440" y="3675887"/>
            <a:ext cx="1536192" cy="0"/>
          </a:xfrm>
          <a:prstGeom prst="line">
            <a:avLst/>
          </a:prstGeom>
          <a:ln w="3175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309360" y="3154680"/>
            <a:ext cx="1051560" cy="105156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09360" y="3456432"/>
            <a:ext cx="1051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89320" y="4343400"/>
            <a:ext cx="1691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A2B4E"/>
                </a:solidFill>
                <a:latin typeface="Aptos"/>
              </a:rPr>
              <a:t>DELIVERY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406640" y="3675887"/>
            <a:ext cx="1536192" cy="0"/>
          </a:xfrm>
          <a:prstGeom prst="line">
            <a:avLst/>
          </a:prstGeom>
          <a:ln w="3175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9052560" y="3154680"/>
            <a:ext cx="1051560" cy="1051560"/>
          </a:xfrm>
          <a:prstGeom prst="ellipse">
            <a:avLst/>
          </a:prstGeom>
          <a:solidFill>
            <a:srgbClr val="008996"/>
          </a:solidFill>
          <a:ln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052560" y="3456432"/>
            <a:ext cx="1051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343400"/>
            <a:ext cx="1691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A2B4E"/>
                </a:solidFill>
                <a:latin typeface="Aptos"/>
              </a:rPr>
              <a:t>LEARNING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5074920"/>
            <a:ext cx="102412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1E2B38"/>
                </a:solidFill>
                <a:latin typeface="Aptos"/>
              </a:rPr>
              <a:t>Design around the learning workflow • package for multiple delivery conditions • synchronize when connectivity returns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2014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dirty="0">
                <a:solidFill>
                  <a:srgbClr val="0A2B4E"/>
                </a:solidFill>
                <a:latin typeface="Aptos Display"/>
              </a:rPr>
              <a:t>What CCDS is </a:t>
            </a:r>
            <a:r>
              <a:rPr lang="en-US" sz="2900" b="1" dirty="0">
                <a:solidFill>
                  <a:srgbClr val="0A2B4E"/>
                </a:solidFill>
                <a:latin typeface="Aptos Display"/>
              </a:rPr>
              <a:t>- </a:t>
            </a:r>
            <a:r>
              <a:rPr sz="2900" b="1" dirty="0">
                <a:solidFill>
                  <a:srgbClr val="0A2B4E"/>
                </a:solidFill>
                <a:latin typeface="Aptos Display"/>
              </a:rPr>
              <a:t>and what it is not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A researchable architecture and implementation approach, not a single application.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6297" y="380476"/>
            <a:ext cx="4464121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1565C0"/>
                </a:solidFill>
                <a:latin typeface="Aptos"/>
              </a:rPr>
              <a:t>MATERIALS &amp; METHODS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00200"/>
            <a:ext cx="653796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828800"/>
            <a:ext cx="12344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565C0"/>
                </a:solidFill>
                <a:latin typeface="Aptos Display"/>
              </a:rPr>
              <a:t>CCDS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84831" y="1901952"/>
            <a:ext cx="4526280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dirty="0">
                <a:solidFill>
                  <a:srgbClr val="0A2B4E"/>
                </a:solidFill>
                <a:latin typeface="Aptos"/>
              </a:rPr>
              <a:t>Curriculum Content Delivery System</a:t>
            </a:r>
          </a:p>
        </p:txBody>
      </p:sp>
      <p:sp>
        <p:nvSpPr>
          <p:cNvPr id="12" name="Oval 11"/>
          <p:cNvSpPr/>
          <p:nvPr/>
        </p:nvSpPr>
        <p:spPr>
          <a:xfrm>
            <a:off x="987552" y="2423160"/>
            <a:ext cx="256032" cy="256032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87552" y="2464308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89888" y="2404872"/>
            <a:ext cx="160020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dirty="0">
                <a:solidFill>
                  <a:srgbClr val="0A2B4E"/>
                </a:solidFill>
                <a:latin typeface="Aptos"/>
              </a:rPr>
              <a:t>Curriculum</a:t>
            </a:r>
            <a:r>
              <a:rPr lang="en-US" sz="1500" b="1" dirty="0">
                <a:solidFill>
                  <a:srgbClr val="0A2B4E"/>
                </a:solidFill>
                <a:latin typeface="Aptos"/>
              </a:rPr>
              <a:t> Content</a:t>
            </a:r>
            <a:endParaRPr sz="1500" b="1" dirty="0">
              <a:solidFill>
                <a:srgbClr val="0A2B4E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7792" y="2377440"/>
            <a:ext cx="38862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E2B38"/>
                </a:solidFill>
                <a:latin typeface="Aptos"/>
              </a:rPr>
              <a:t>Content is structured around curriculum, grade, learning sequence and learning objects.</a:t>
            </a:r>
          </a:p>
        </p:txBody>
      </p:sp>
      <p:sp>
        <p:nvSpPr>
          <p:cNvPr id="16" name="Oval 15"/>
          <p:cNvSpPr/>
          <p:nvPr/>
        </p:nvSpPr>
        <p:spPr>
          <a:xfrm>
            <a:off x="987552" y="3172968"/>
            <a:ext cx="256032" cy="256032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7552" y="3214115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154679"/>
            <a:ext cx="16002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Offline-capable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07792" y="3127248"/>
            <a:ext cx="38862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E2B38"/>
                </a:solidFill>
                <a:latin typeface="Aptos"/>
              </a:rPr>
              <a:t>Curriculum resources can be packaged for local use without continuous internet access.</a:t>
            </a:r>
          </a:p>
        </p:txBody>
      </p:sp>
      <p:sp>
        <p:nvSpPr>
          <p:cNvPr id="20" name="Oval 19"/>
          <p:cNvSpPr/>
          <p:nvPr/>
        </p:nvSpPr>
        <p:spPr>
          <a:xfrm>
            <a:off x="987552" y="3922776"/>
            <a:ext cx="256032" cy="256032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87552" y="3963924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904488"/>
            <a:ext cx="16002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Hybrid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07792" y="3877056"/>
            <a:ext cx="38862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E2B38"/>
                </a:solidFill>
                <a:latin typeface="Aptos"/>
              </a:rPr>
              <a:t>Online and offline delivery are connected through controlled updating and synchronization.</a:t>
            </a:r>
          </a:p>
        </p:txBody>
      </p:sp>
      <p:sp>
        <p:nvSpPr>
          <p:cNvPr id="24" name="Oval 23"/>
          <p:cNvSpPr/>
          <p:nvPr/>
        </p:nvSpPr>
        <p:spPr>
          <a:xfrm>
            <a:off x="987552" y="4672583"/>
            <a:ext cx="256032" cy="256032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7552" y="4713731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89888" y="4654296"/>
            <a:ext cx="16002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Implementation-neutral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07792" y="4626864"/>
            <a:ext cx="38862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E2B38"/>
                </a:solidFill>
                <a:latin typeface="Aptos"/>
              </a:rPr>
              <a:t>The architecture can be adapted to institutions, programmes, devices and infrastructure conditions.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79792" y="1600200"/>
            <a:ext cx="4005072" cy="1874519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754112" y="1847088"/>
            <a:ext cx="3429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1565C0"/>
                </a:solidFill>
                <a:latin typeface="Aptos"/>
              </a:rPr>
              <a:t>NOT A CLAIM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54112" y="2331720"/>
            <a:ext cx="342900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CCDS is not presented here as “one algorithm” or as a claim that every component is open source.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479792" y="3653901"/>
            <a:ext cx="4005072" cy="2057400"/>
          </a:xfrm>
          <a:prstGeom prst="roundRect">
            <a:avLst/>
          </a:prstGeom>
          <a:solidFill>
            <a:srgbClr val="F6FAFD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754112" y="3950208"/>
            <a:ext cx="3429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08996"/>
                </a:solidFill>
                <a:latin typeface="Aptos"/>
              </a:rPr>
              <a:t>RESEARCH OPPORTUNITY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54112" y="4407408"/>
            <a:ext cx="342900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1E2B38"/>
                </a:solidFill>
                <a:latin typeface="Aptos"/>
              </a:rPr>
              <a:t>Formalize the architecture, identify the algorithmic components, test interoperability, and document the tools and methods that make continuity-by-design practical.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dirty="0">
                <a:solidFill>
                  <a:srgbClr val="0A2B4E"/>
                </a:solidFill>
                <a:latin typeface="Aptos Display"/>
              </a:rPr>
              <a:t>From KLACIFY to </a:t>
            </a:r>
            <a:r>
              <a:rPr sz="2900" b="1" dirty="0" err="1">
                <a:solidFill>
                  <a:srgbClr val="0A2B4E"/>
                </a:solidFill>
                <a:latin typeface="Aptos Display"/>
              </a:rPr>
              <a:t>iLearn</a:t>
            </a:r>
            <a:r>
              <a:rPr sz="2900" b="1" dirty="0">
                <a:solidFill>
                  <a:srgbClr val="0A2B4E"/>
                </a:solidFill>
                <a:latin typeface="Aptos Display"/>
              </a:rPr>
              <a:t> Gambia: an evolving implementation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289304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The architecture is being presented as a platform for research, adaptation and collaboration.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71535" y="92940"/>
            <a:ext cx="392986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1565C0"/>
                </a:solidFill>
                <a:latin typeface="Aptos"/>
              </a:rPr>
              <a:t>MATERIALS &amp; METHODS</a:t>
            </a:r>
            <a:endParaRPr sz="2400" b="1" dirty="0">
              <a:solidFill>
                <a:srgbClr val="1565C0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500" y="158191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51560" y="3063240"/>
            <a:ext cx="10012680" cy="0"/>
          </a:xfrm>
          <a:prstGeom prst="line">
            <a:avLst/>
          </a:prstGeom>
          <a:ln w="5080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097280" y="2697480"/>
            <a:ext cx="731520" cy="7315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1874519"/>
            <a:ext cx="1554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1565C0"/>
                </a:solidFill>
                <a:latin typeface="Aptos"/>
              </a:rPr>
              <a:t>NIGERIA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19" y="3611880"/>
            <a:ext cx="19202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KLACIFY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19" y="4069080"/>
            <a:ext cx="19202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CCDS concept initiated and developed in an earlier implementation context.</a:t>
            </a:r>
          </a:p>
        </p:txBody>
      </p:sp>
      <p:sp>
        <p:nvSpPr>
          <p:cNvPr id="14" name="Oval 13"/>
          <p:cNvSpPr/>
          <p:nvPr/>
        </p:nvSpPr>
        <p:spPr>
          <a:xfrm>
            <a:off x="3886200" y="2697480"/>
            <a:ext cx="731520" cy="7315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474720" y="1874519"/>
            <a:ext cx="1554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1565C0"/>
                </a:solidFill>
                <a:latin typeface="Aptos"/>
              </a:rPr>
              <a:t>ARCHITECTURE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40" y="3611880"/>
            <a:ext cx="19202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CCDS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0" y="4069080"/>
            <a:ext cx="1920240" cy="87408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 dirty="0">
                <a:solidFill>
                  <a:srgbClr val="1E2B38"/>
                </a:solidFill>
                <a:latin typeface="Aptos"/>
              </a:rPr>
              <a:t>Curriculum</a:t>
            </a:r>
            <a:r>
              <a:rPr lang="en-US" sz="1300" b="0" dirty="0">
                <a:solidFill>
                  <a:srgbClr val="1E2B38"/>
                </a:solidFill>
                <a:latin typeface="Aptos"/>
              </a:rPr>
              <a:t> content</a:t>
            </a:r>
            <a:r>
              <a:rPr sz="1300" b="0" dirty="0">
                <a:solidFill>
                  <a:srgbClr val="1E2B38"/>
                </a:solidFill>
                <a:latin typeface="Aptos"/>
              </a:rPr>
              <a:t>, offline-capable and hybrid delivery principles are articulated.</a:t>
            </a:r>
          </a:p>
        </p:txBody>
      </p:sp>
      <p:sp>
        <p:nvSpPr>
          <p:cNvPr id="18" name="Oval 17"/>
          <p:cNvSpPr/>
          <p:nvPr/>
        </p:nvSpPr>
        <p:spPr>
          <a:xfrm>
            <a:off x="6675120" y="2697480"/>
            <a:ext cx="731520" cy="7315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63640" y="1874519"/>
            <a:ext cx="1554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1565C0"/>
                </a:solidFill>
                <a:latin typeface="Aptos"/>
              </a:rPr>
              <a:t>THE GAMBIA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80759" y="3611880"/>
            <a:ext cx="19202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iLearn Gambia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80759" y="4069080"/>
            <a:ext cx="19202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The approach is implemented in an online/offline education context.</a:t>
            </a:r>
          </a:p>
        </p:txBody>
      </p:sp>
      <p:sp>
        <p:nvSpPr>
          <p:cNvPr id="22" name="Oval 21"/>
          <p:cNvSpPr/>
          <p:nvPr/>
        </p:nvSpPr>
        <p:spPr>
          <a:xfrm>
            <a:off x="9464040" y="2697480"/>
            <a:ext cx="731520" cy="7315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052560" y="1874519"/>
            <a:ext cx="1554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1565C0"/>
                </a:solidFill>
                <a:latin typeface="Aptos"/>
              </a:rPr>
              <a:t>NEXT PHASE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9680" y="3611880"/>
            <a:ext cx="19202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Research + Scale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0" y="4069080"/>
            <a:ext cx="19202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Formalize tools, algorithms, evidence and partnerships for wider adoption.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" y="5623560"/>
            <a:ext cx="10149840" cy="5970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dirty="0">
                <a:solidFill>
                  <a:srgbClr val="0A2B4E"/>
                </a:solidFill>
                <a:latin typeface="Aptos"/>
              </a:rPr>
              <a:t>The objective now is not only implementation </a:t>
            </a:r>
            <a:r>
              <a:rPr lang="en-US" sz="1700" b="1" dirty="0">
                <a:solidFill>
                  <a:srgbClr val="0A2B4E"/>
                </a:solidFill>
                <a:latin typeface="Aptos"/>
              </a:rPr>
              <a:t>- </a:t>
            </a:r>
            <a:r>
              <a:rPr sz="1700" b="1" dirty="0">
                <a:solidFill>
                  <a:srgbClr val="0A2B4E"/>
                </a:solidFill>
                <a:latin typeface="Aptos"/>
              </a:rPr>
              <a:t>it is to make the architecture researchable, improvable, transferable and scalable.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CCDS architecture: curriculum → content → delivery → continuity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A layered view separates what is taught from how it is packaged, delivered and improved.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81160" y="256032"/>
            <a:ext cx="2240280" cy="329184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297180"/>
            <a:ext cx="2057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1565C0"/>
                </a:solidFill>
                <a:latin typeface="Aptos"/>
              </a:rPr>
              <a:t>MATERIALS &amp; METHODS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1572768"/>
            <a:ext cx="100126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14400" y="1572768"/>
            <a:ext cx="128016" cy="713232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61872" y="1700784"/>
            <a:ext cx="34290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1  CURRICULUM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700784"/>
            <a:ext cx="5897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Grades • subjects • learning sequence • competencies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897880" y="2295144"/>
            <a:ext cx="0" cy="192024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14400" y="2487168"/>
            <a:ext cx="100126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2487168"/>
            <a:ext cx="128016" cy="713232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61872" y="2615184"/>
            <a:ext cx="34290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2  CONTENT LAYER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615184"/>
            <a:ext cx="5897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Lessons • e-books • multimedia • quizzes • assessments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897880" y="3209544"/>
            <a:ext cx="0" cy="192024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14400" y="3401568"/>
            <a:ext cx="100126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14400" y="3401568"/>
            <a:ext cx="128016" cy="713232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61872" y="3529584"/>
            <a:ext cx="34290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3  PACKAGING &amp; DELIVERY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3529584"/>
            <a:ext cx="5897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Online platform • offline package • device/SD-card delivery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897880" y="4123944"/>
            <a:ext cx="0" cy="192024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914400" y="4315968"/>
            <a:ext cx="100126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914400" y="4315968"/>
            <a:ext cx="128016" cy="713232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61872" y="4443983"/>
            <a:ext cx="34290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4  LEARNER / TEACHER LAYER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0" y="4443983"/>
            <a:ext cx="5897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Access • practice • facilitation • assessment • support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897880" y="5038344"/>
            <a:ext cx="0" cy="192024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914400" y="5230368"/>
            <a:ext cx="100126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14400" y="5230368"/>
            <a:ext cx="128016" cy="713232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261872" y="5358383"/>
            <a:ext cx="34290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5  SYNCHRONIZATION &amp; MANAGEMENT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0" y="5358383"/>
            <a:ext cx="5897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Updates • progress • monitoring • administration • analytics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" y="6016752"/>
            <a:ext cx="102412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50" b="1" dirty="0">
                <a:solidFill>
                  <a:srgbClr val="1565C0"/>
                </a:solidFill>
                <a:latin typeface="Aptos"/>
              </a:rPr>
              <a:t>Architecture question for research: which components are rules, which are algorithms, which are data structures, and which are implementation tools?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How CCDS is implemented and used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A practical process from curriculum definition to learner use and continuous improvement.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04261" y="443484"/>
            <a:ext cx="316289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1565C0"/>
                </a:solidFill>
                <a:latin typeface="Aptos"/>
              </a:rPr>
              <a:t>MATERIALS &amp; METHODS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645920"/>
            <a:ext cx="2971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50392" y="1810512"/>
            <a:ext cx="411480" cy="41148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0392" y="1856232"/>
            <a:ext cx="4114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99032" y="1810512"/>
            <a:ext cx="19202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MAP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2176272"/>
            <a:ext cx="20116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Define curriculum structure and learning outcomes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69080" y="1645920"/>
            <a:ext cx="2971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233672" y="1810512"/>
            <a:ext cx="411480" cy="41148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233672" y="1856232"/>
            <a:ext cx="4114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82312" y="1810512"/>
            <a:ext cx="19202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STRUCTURE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2176272"/>
            <a:ext cx="20116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Create reusable curriculum-aligned content objects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52360" y="1645920"/>
            <a:ext cx="2971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616952" y="1810512"/>
            <a:ext cx="411480" cy="41148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16952" y="1856232"/>
            <a:ext cx="4114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65592" y="1810512"/>
            <a:ext cx="19202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PACKAGE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65592" y="2176272"/>
            <a:ext cx="20116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Prepare online and/or controlled offline delivery packages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3794760"/>
            <a:ext cx="2971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50392" y="3959352"/>
            <a:ext cx="411480" cy="41148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50392" y="4005072"/>
            <a:ext cx="4114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99032" y="3959352"/>
            <a:ext cx="19202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DEPLOY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99032" y="4325112"/>
            <a:ext cx="20116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Place content in the learner/teacher delivery environment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069080" y="3794760"/>
            <a:ext cx="2971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4233672" y="3959352"/>
            <a:ext cx="411480" cy="41148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233672" y="4005072"/>
            <a:ext cx="4114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82312" y="3959352"/>
            <a:ext cx="19202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USE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82312" y="4325112"/>
            <a:ext cx="20116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Learners learn; teachers facilitate, assess and support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52360" y="3794760"/>
            <a:ext cx="2971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7616952" y="3959352"/>
            <a:ext cx="411480" cy="41148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616952" y="4005072"/>
            <a:ext cx="4114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65592" y="3959352"/>
            <a:ext cx="19202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SYNC + IMPROVE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65592" y="4325112"/>
            <a:ext cx="20116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E2B38"/>
                </a:solidFill>
                <a:latin typeface="Aptos"/>
              </a:rPr>
              <a:t>Synchronize updates and records when connected; monitor and refine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3657600" y="2359152"/>
            <a:ext cx="365760" cy="0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7040880" y="2359152"/>
            <a:ext cx="365760" cy="0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8942832" y="3090672"/>
            <a:ext cx="0" cy="612648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H="1">
            <a:off x="6675120" y="4498848"/>
            <a:ext cx="365760" cy="0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H="1">
            <a:off x="3291840" y="4498848"/>
            <a:ext cx="365760" cy="0"/>
          </a:xfrm>
          <a:prstGeom prst="line">
            <a:avLst/>
          </a:prstGeom>
          <a:ln w="2286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Implementation context: iLearn Gambia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A practical online/offline implementation in The Gambia.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81160" y="256032"/>
            <a:ext cx="2240280" cy="329184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297180"/>
            <a:ext cx="2057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1565C0"/>
                </a:solidFill>
                <a:latin typeface="Aptos"/>
              </a:rPr>
              <a:t>RESULTS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pic>
        <p:nvPicPr>
          <p:cNvPr id="9" name="Picture 8" descr="IMG_00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536192"/>
            <a:ext cx="4892040" cy="41605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29400" y="5138928"/>
            <a:ext cx="4892040" cy="548640"/>
          </a:xfrm>
          <a:prstGeom prst="rect">
            <a:avLst/>
          </a:prstGeom>
          <a:solidFill>
            <a:srgbClr val="0A2B4E"/>
          </a:solidFill>
          <a:ln w="12700">
            <a:solidFill>
              <a:srgbClr val="0A2B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12280" y="5294376"/>
            <a:ext cx="45262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Aptos"/>
              </a:rPr>
              <a:t>iLearn Gambia • classroom / learner context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1572768"/>
            <a:ext cx="5577840" cy="141141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8368" y="1572768"/>
            <a:ext cx="73152" cy="11430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59536" y="1773936"/>
            <a:ext cx="384048" cy="384048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9536" y="1801368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1755648"/>
            <a:ext cx="466344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Online + offline learning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212848"/>
            <a:ext cx="46634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dirty="0">
                <a:solidFill>
                  <a:srgbClr val="1E2B38"/>
                </a:solidFill>
                <a:latin typeface="Aptos"/>
              </a:rPr>
              <a:t>The implementation provides structured digital learning while preserving access where connectivity is intermittent or unavailable.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3079626"/>
            <a:ext cx="55778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58368" y="3066478"/>
            <a:ext cx="73152" cy="114300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59536" y="3054096"/>
            <a:ext cx="384048" cy="384048"/>
          </a:xfrm>
          <a:prstGeom prst="ellipse">
            <a:avLst/>
          </a:prstGeom>
          <a:solidFill>
            <a:srgbClr val="008996"/>
          </a:solidFill>
          <a:ln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9536" y="3081528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3035808"/>
            <a:ext cx="466344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Portable curriculum delivery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3493008"/>
            <a:ext cx="46634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Offline content packages extend the same learning architecture into local learner/device environments.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4412750"/>
            <a:ext cx="5577840" cy="155448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58368" y="4636008"/>
            <a:ext cx="73152" cy="11430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59536" y="4334255"/>
            <a:ext cx="384048" cy="384048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9536" y="4361688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4315968"/>
            <a:ext cx="466344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Three active roles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4773168"/>
            <a:ext cx="46634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dirty="0">
                <a:solidFill>
                  <a:srgbClr val="1E2B38"/>
                </a:solidFill>
                <a:latin typeface="Aptos"/>
              </a:rPr>
              <a:t>Learner accesses; teacher facilitates; system updates, monitors and synchronizes when connected.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What the implementation makes visible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The result is not “offline access” alone </a:t>
            </a:r>
            <a:r>
              <a:rPr lang="en-US" sz="1600" dirty="0">
                <a:solidFill>
                  <a:srgbClr val="5B6C7B"/>
                </a:solidFill>
                <a:latin typeface="Aptos"/>
              </a:rPr>
              <a:t> - 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it is a continuity mechanism.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81160" y="256032"/>
            <a:ext cx="2240280" cy="329184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297180"/>
            <a:ext cx="2057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1565C0"/>
                </a:solidFill>
                <a:latin typeface="Aptos"/>
              </a:rPr>
              <a:t>RESULTS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00200"/>
            <a:ext cx="521208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58368" y="1600200"/>
            <a:ext cx="73152" cy="16002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783080"/>
            <a:ext cx="47548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A2B4E"/>
                </a:solidFill>
                <a:latin typeface="Aptos"/>
              </a:rPr>
              <a:t>Continuity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240280"/>
            <a:ext cx="475488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1E2B38"/>
                </a:solidFill>
                <a:latin typeface="Aptos"/>
              </a:rPr>
              <a:t>Learning resources can remain reachable through weak networks, outages or temporary disruption.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1600200"/>
            <a:ext cx="521208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309360" y="1600200"/>
            <a:ext cx="73152" cy="160020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65392" y="1783080"/>
            <a:ext cx="47548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A2B4E"/>
                </a:solidFill>
                <a:latin typeface="Aptos"/>
              </a:rPr>
              <a:t>Equity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5392" y="2240280"/>
            <a:ext cx="475488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1E2B38"/>
                </a:solidFill>
                <a:latin typeface="Aptos"/>
              </a:rPr>
              <a:t>Reduced dependence on continuous home connectivity and recurring data access.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474720"/>
            <a:ext cx="521208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58368" y="3474720"/>
            <a:ext cx="73152" cy="160020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3657600"/>
            <a:ext cx="47548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A2B4E"/>
                </a:solidFill>
                <a:latin typeface="Aptos"/>
              </a:rPr>
              <a:t>Teacher agency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114800"/>
            <a:ext cx="475488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1E2B38"/>
                </a:solidFill>
                <a:latin typeface="Aptos"/>
              </a:rPr>
              <a:t>Teachers retain structured curriculum resources and learning workflows even when the network is unavailable.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474720"/>
            <a:ext cx="521208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309360" y="3474720"/>
            <a:ext cx="73152" cy="16002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65392" y="3657600"/>
            <a:ext cx="47548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A2B4E"/>
                </a:solidFill>
                <a:latin typeface="Aptos"/>
              </a:rPr>
              <a:t>Scalability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65392" y="4114800"/>
            <a:ext cx="475488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1E2B38"/>
                </a:solidFill>
                <a:latin typeface="Aptos"/>
              </a:rPr>
              <a:t>The same content architecture can support online, offline and hybrid programmes across different infrastructure conditions.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5468112"/>
            <a:ext cx="10863072" cy="54864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5541264"/>
            <a:ext cx="10424160" cy="21945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 dirty="0">
                <a:solidFill>
                  <a:srgbClr val="0A2B4E"/>
                </a:solidFill>
                <a:latin typeface="Aptos"/>
              </a:rPr>
              <a:t>Evidence boundary: this presentation describes an implementation architecture and operational context; it does not claim controlled causal learning effects.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What can be publicly researched, improved and shared?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A collaboration surface can be defined without disclosing proprietary implementation details.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81160" y="256032"/>
            <a:ext cx="2240280" cy="329184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297180"/>
            <a:ext cx="2057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1565C0"/>
                </a:solidFill>
                <a:latin typeface="Aptos"/>
              </a:rPr>
              <a:t>DISCUSSION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B6C7B"/>
                </a:solidFill>
                <a:latin typeface="Aptos"/>
              </a:rPr>
              <a:t>Victor Ebirim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572768"/>
            <a:ext cx="257860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58368" y="1572768"/>
            <a:ext cx="73152" cy="18288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755648"/>
            <a:ext cx="21214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Design language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212848"/>
            <a:ext cx="2121408" cy="10515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Curriculum-centric architecture; layered delivery; offline-first; hybrid synchronization; continuity-by-design.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1572768"/>
            <a:ext cx="257860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3429000" y="1572768"/>
            <a:ext cx="73152" cy="182880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85032" y="1755648"/>
            <a:ext cx="21214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Architecture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5032" y="2212848"/>
            <a:ext cx="2121408" cy="10515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Content objects, packaging, delivery modes, synchronization pathways, roles and interoperability boundaries.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9632" y="1572768"/>
            <a:ext cx="257860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199632" y="1572768"/>
            <a:ext cx="73152" cy="18288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55664" y="1755648"/>
            <a:ext cx="21214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Algorithmic questions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212848"/>
            <a:ext cx="2121408" cy="10515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Content selection; packaging logic; synchronization rules; update resolution; analytics and adaptation.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70264" y="1572768"/>
            <a:ext cx="257860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970264" y="1572768"/>
            <a:ext cx="73152" cy="182880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226296" y="1755648"/>
            <a:ext cx="21214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Research tools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26296" y="2212848"/>
            <a:ext cx="2121408" cy="10515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Open technologies, standards, testing methods, repositories and reproducible evaluation approaches.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794760"/>
            <a:ext cx="10890504" cy="1645920"/>
          </a:xfrm>
          <a:prstGeom prst="roundRect">
            <a:avLst/>
          </a:prstGeom>
          <a:solidFill>
            <a:srgbClr val="F6FAFD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4400" y="4050791"/>
            <a:ext cx="23317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1565C0"/>
                </a:solidFill>
                <a:latin typeface="Aptos"/>
              </a:rPr>
              <a:t>Boundary for collaboration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63240" y="4005072"/>
            <a:ext cx="8183879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A2B4E"/>
                </a:solidFill>
                <a:latin typeface="Aptos"/>
              </a:rPr>
              <a:t>Share the architecture, design principles, research questions and reproducible methods where appropriate. Keep proprietary source code, credentials, sensitive configurations and protected implementation details outside the public research layer.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Research agenda: formalize the technical 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A second paper is underway to document the tools and methods employed in designing the CCDS architecture.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81160" y="256032"/>
            <a:ext cx="2240280" cy="329184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297180"/>
            <a:ext cx="2057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1565C0"/>
                </a:solidFill>
                <a:latin typeface="Aptos"/>
              </a:rPr>
              <a:t>DISCUSSION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00200"/>
            <a:ext cx="525780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847088"/>
            <a:ext cx="46634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565C0"/>
                </a:solidFill>
                <a:latin typeface="Aptos"/>
              </a:rPr>
              <a:t>ALGORITHMIC RESEARCH</a:t>
            </a:r>
          </a:p>
        </p:txBody>
      </p:sp>
      <p:sp>
        <p:nvSpPr>
          <p:cNvPr id="11" name="Oval 10"/>
          <p:cNvSpPr/>
          <p:nvPr/>
        </p:nvSpPr>
        <p:spPr>
          <a:xfrm>
            <a:off x="932688" y="2331720"/>
            <a:ext cx="274320" cy="2743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2377439"/>
            <a:ext cx="27432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313432"/>
            <a:ext cx="1325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A2B4E"/>
                </a:solidFill>
                <a:latin typeface="Aptos"/>
              </a:rPr>
              <a:t>Content mapping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80" y="2295144"/>
            <a:ext cx="283464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How curriculum structures become reusable digital learning objects.</a:t>
            </a:r>
          </a:p>
        </p:txBody>
      </p:sp>
      <p:sp>
        <p:nvSpPr>
          <p:cNvPr id="15" name="Oval 14"/>
          <p:cNvSpPr/>
          <p:nvPr/>
        </p:nvSpPr>
        <p:spPr>
          <a:xfrm>
            <a:off x="932688" y="3118103"/>
            <a:ext cx="274320" cy="2743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3163823"/>
            <a:ext cx="27432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3099815"/>
            <a:ext cx="1325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A2B4E"/>
                </a:solidFill>
                <a:latin typeface="Aptos"/>
              </a:rPr>
              <a:t>Packaging logic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97480" y="3081527"/>
            <a:ext cx="283464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How content is selected, versioned and assembled for offline delivery.</a:t>
            </a:r>
          </a:p>
        </p:txBody>
      </p:sp>
      <p:sp>
        <p:nvSpPr>
          <p:cNvPr id="19" name="Oval 18"/>
          <p:cNvSpPr/>
          <p:nvPr/>
        </p:nvSpPr>
        <p:spPr>
          <a:xfrm>
            <a:off x="932688" y="3904487"/>
            <a:ext cx="274320" cy="2743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2688" y="3950207"/>
            <a:ext cx="27432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1" y="3886200"/>
            <a:ext cx="1605645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dirty="0">
                <a:solidFill>
                  <a:srgbClr val="0A2B4E"/>
                </a:solidFill>
                <a:latin typeface="Aptos"/>
              </a:rPr>
              <a:t>Synchronization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97480" y="3867911"/>
            <a:ext cx="283464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How updates and learning records move between connected and disconnected states.</a:t>
            </a:r>
          </a:p>
        </p:txBody>
      </p:sp>
      <p:sp>
        <p:nvSpPr>
          <p:cNvPr id="23" name="Oval 22"/>
          <p:cNvSpPr/>
          <p:nvPr/>
        </p:nvSpPr>
        <p:spPr>
          <a:xfrm>
            <a:off x="932688" y="4690872"/>
            <a:ext cx="274320" cy="274320"/>
          </a:xfrm>
          <a:prstGeom prst="ellipse">
            <a:avLst/>
          </a:prstGeom>
          <a:solidFill>
            <a:srgbClr val="1565C0"/>
          </a:solidFill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2688" y="4736592"/>
            <a:ext cx="27432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53312" y="4672584"/>
            <a:ext cx="1325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A2B4E"/>
                </a:solidFill>
                <a:latin typeface="Aptos"/>
              </a:rPr>
              <a:t>Adaptation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97480" y="4654296"/>
            <a:ext cx="283464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How future intelligent services can personalize without making connectivity mandatory.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72200" y="1600200"/>
            <a:ext cx="5376672" cy="434340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46520" y="1847088"/>
            <a:ext cx="484632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08996"/>
                </a:solidFill>
                <a:latin typeface="Aptos"/>
              </a:rPr>
              <a:t>SECOND PAPER UNDERWAY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2331720"/>
            <a:ext cx="4754880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0A2B4E"/>
                </a:solidFill>
                <a:latin typeface="Aptos"/>
              </a:rPr>
              <a:t>Tools employed in the design of CCDS architecture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46520" y="3154680"/>
            <a:ext cx="4663440" cy="10972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E2B38"/>
                </a:solidFill>
                <a:latin typeface="Aptos"/>
              </a:rPr>
              <a:t>The paper will bring the technical design layer into clearer view: the tools, standards, software components, development methods and architectural choices used to construct and evolve CCDS.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46520" y="4572000"/>
            <a:ext cx="4754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36933" y="4608576"/>
            <a:ext cx="4389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dirty="0">
                <a:solidFill>
                  <a:srgbClr val="1565C0"/>
                </a:solidFill>
                <a:latin typeface="Aptos"/>
              </a:rPr>
              <a:t>Goal: make the architecture more researchable, testable and transferable.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2014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dirty="0">
                <a:solidFill>
                  <a:srgbClr val="0A2B4E"/>
                </a:solidFill>
                <a:latin typeface="Aptos Display"/>
              </a:rPr>
              <a:t>AI belongs as an intelligence layer </a:t>
            </a:r>
            <a:r>
              <a:rPr lang="en-US" sz="2900" b="1" dirty="0">
                <a:solidFill>
                  <a:srgbClr val="0A2B4E"/>
                </a:solidFill>
                <a:latin typeface="Aptos Display"/>
              </a:rPr>
              <a:t>-</a:t>
            </a:r>
            <a:r>
              <a:rPr sz="2900" b="1" dirty="0">
                <a:solidFill>
                  <a:srgbClr val="0A2B4E"/>
                </a:solidFill>
                <a:latin typeface="Aptos Display"/>
              </a:rPr>
              <a:t> not the continuity foundation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5B6C7B"/>
                </a:solidFill>
                <a:latin typeface="Aptos"/>
              </a:rPr>
              <a:t>The resilience principle should survive even when cloud AI or internet services are unavailable.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4020" y="158542"/>
            <a:ext cx="2057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1565C0"/>
                </a:solidFill>
                <a:latin typeface="Aptos"/>
              </a:rPr>
              <a:t>DISCUSSION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40480" y="1645920"/>
            <a:ext cx="4480560" cy="73152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069080" y="1865376"/>
            <a:ext cx="402336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1565C0"/>
                </a:solidFill>
                <a:latin typeface="Aptos"/>
              </a:rPr>
              <a:t>AI / INTELLIGENCE LAYER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46120" y="2697480"/>
            <a:ext cx="56692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74720" y="2935224"/>
            <a:ext cx="52120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CCDS  •  ONLINE + OFFLINE DELIVERY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06040" y="3749039"/>
            <a:ext cx="6949440" cy="82296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80360" y="4014215"/>
            <a:ext cx="64008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08996"/>
                </a:solidFill>
                <a:latin typeface="Aptos"/>
              </a:rPr>
              <a:t>CURRICULUM + STRUCTURED CONTENT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80760" y="2395728"/>
            <a:ext cx="0" cy="301752"/>
          </a:xfrm>
          <a:prstGeom prst="line">
            <a:avLst/>
          </a:prstGeom>
          <a:ln w="2540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080760" y="3474720"/>
            <a:ext cx="0" cy="274319"/>
          </a:xfrm>
          <a:prstGeom prst="line">
            <a:avLst/>
          </a:prstGeom>
          <a:ln w="25400">
            <a:solidFill>
              <a:srgbClr val="1565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58368" y="4892040"/>
            <a:ext cx="3337560" cy="12710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58368" y="4892040"/>
            <a:ext cx="73152" cy="96012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5074920"/>
            <a:ext cx="288036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Learner assistance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532120"/>
            <a:ext cx="288036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dirty="0">
                <a:solidFill>
                  <a:srgbClr val="1E2B38"/>
                </a:solidFill>
                <a:latin typeface="Aptos"/>
              </a:rPr>
              <a:t>Support and guidance when services are available.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07408" y="4892040"/>
            <a:ext cx="3337560" cy="12710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407408" y="4892040"/>
            <a:ext cx="73152" cy="96012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63440" y="5074920"/>
            <a:ext cx="288036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Teacher support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440" y="5532120"/>
            <a:ext cx="288036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1E2B38"/>
                </a:solidFill>
                <a:latin typeface="Aptos"/>
              </a:rPr>
              <a:t>Adaptation, feedback and resource assistance.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56448" y="4892040"/>
            <a:ext cx="3337560" cy="12390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156448" y="4892040"/>
            <a:ext cx="73152" cy="96012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12480" y="5074920"/>
            <a:ext cx="288036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A2B4E"/>
                </a:solidFill>
                <a:latin typeface="Aptos"/>
              </a:rPr>
              <a:t>Analytics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0" y="5532120"/>
            <a:ext cx="288036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dirty="0">
                <a:solidFill>
                  <a:srgbClr val="1E2B38"/>
                </a:solidFill>
                <a:latin typeface="Aptos"/>
              </a:rPr>
              <a:t>Insights and early identification of learning needs.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The invitation: build Continuity-by-Design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0704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The next step is collaboration </a:t>
            </a:r>
            <a:r>
              <a:rPr lang="en-US" sz="1600" b="0" dirty="0">
                <a:solidFill>
                  <a:srgbClr val="5B6C7B"/>
                </a:solidFill>
                <a:latin typeface="Aptos"/>
              </a:rPr>
              <a:t>- 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not a finished claim.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72600" y="297180"/>
            <a:ext cx="2057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1565C0"/>
                </a:solidFill>
                <a:latin typeface="Aptos"/>
              </a:rPr>
              <a:t>DISCUSSION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795527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dirty="0">
                <a:solidFill>
                  <a:srgbClr val="5B6C7B"/>
                </a:solidFill>
                <a:latin typeface="Aptos"/>
              </a:rPr>
              <a:t>Victor </a:t>
            </a:r>
            <a:r>
              <a:rPr sz="1600" b="0" dirty="0" err="1">
                <a:solidFill>
                  <a:srgbClr val="5B6C7B"/>
                </a:solidFill>
                <a:latin typeface="Aptos"/>
              </a:rPr>
              <a:t>Ebirim</a:t>
            </a:r>
            <a:r>
              <a:rPr sz="1600" b="0" dirty="0">
                <a:solidFill>
                  <a:srgbClr val="5B6C7B"/>
                </a:solidFill>
                <a:latin typeface="Aptos"/>
              </a:rPr>
              <a:t>  |  Fuzion Mobile Technologies  |  The Gambia  |  FOSS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572768"/>
            <a:ext cx="103784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0A2B4E"/>
                </a:solidFill>
                <a:latin typeface="Aptos"/>
              </a:rPr>
              <a:t>CCDS is presented here as a working architecture and research proposition that can be improved through wider technical and academic participation.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743200"/>
            <a:ext cx="2578608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58368" y="2743200"/>
            <a:ext cx="2578608" cy="109728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3017520"/>
            <a:ext cx="2212848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A2B4E"/>
                </a:solidFill>
                <a:latin typeface="Aptos"/>
              </a:rPr>
              <a:t>ALGORITHM DEVELOPERS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3730752"/>
            <a:ext cx="2121408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Formalize and test synchronization, packaging, mapping and adaptation logic.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29000" y="2743200"/>
            <a:ext cx="2578608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3429000" y="2743200"/>
            <a:ext cx="2578608" cy="109728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11880" y="3017520"/>
            <a:ext cx="2212848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A2B4E"/>
                </a:solidFill>
                <a:latin typeface="Aptos"/>
              </a:rPr>
              <a:t>FOSS / EDTECH RESEARCHERS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3730752"/>
            <a:ext cx="2121408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Study interoperability, standards, reproducibility and open implementation pathways.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99632" y="2743200"/>
            <a:ext cx="2578608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199632" y="2743200"/>
            <a:ext cx="2578608" cy="109728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82512" y="3017520"/>
            <a:ext cx="2212848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A2B4E"/>
                </a:solidFill>
                <a:latin typeface="Aptos"/>
              </a:rPr>
              <a:t>UNIVERSITIES &amp; RESEARCH CENTRES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3730752"/>
            <a:ext cx="2121408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Evaluate the architecture, document evidence and conduct comparative studies.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70264" y="2743200"/>
            <a:ext cx="2578608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970264" y="2743200"/>
            <a:ext cx="2578608" cy="109728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53144" y="3017520"/>
            <a:ext cx="2212848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A2B4E"/>
                </a:solidFill>
                <a:latin typeface="Aptos"/>
              </a:rPr>
              <a:t>DEVELOPMENT PARTNERS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98864" y="3730752"/>
            <a:ext cx="2121408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0">
                <a:solidFill>
                  <a:srgbClr val="1E2B38"/>
                </a:solidFill>
                <a:latin typeface="Aptos"/>
              </a:rPr>
              <a:t>Support adaptation, adoption, scale and continuity-by-design in real programmes.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325880" y="5303520"/>
            <a:ext cx="9555480" cy="64008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554480" y="5504688"/>
            <a:ext cx="90982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Aptos"/>
              </a:rPr>
              <a:t>RESEARCH  →  VALIDATE  →  IMPROVE  →  ADAPT  →  ADOPT  →  SCALE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0A2B4E"/>
                </a:solidFill>
                <a:latin typeface="Aptos Display"/>
              </a:rPr>
              <a:t>Conclusion: design for continuity, then scale the architecture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281160" y="256032"/>
            <a:ext cx="2240280" cy="329184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72600" y="297180"/>
            <a:ext cx="2057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1565C0"/>
                </a:solidFill>
                <a:latin typeface="Aptos"/>
              </a:rPr>
              <a:t>DISCUSSION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261872"/>
            <a:ext cx="10972800" cy="320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5B6C7B"/>
                </a:solidFill>
                <a:latin typeface="Aptos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46520"/>
            <a:ext cx="795527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B6C7B"/>
                </a:solidFill>
                <a:latin typeface="Aptos"/>
              </a:rPr>
              <a:t>Victor Ebirim  |  Fuzion Mobile Technologies  |  The Gambia  |  FOSS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572768"/>
            <a:ext cx="104241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0A2B4E"/>
                </a:solidFill>
                <a:latin typeface="Aptos"/>
              </a:rPr>
              <a:t>A resilient digital education system does not ask only whether a learner is online.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40280"/>
            <a:ext cx="1042416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1565C0"/>
                </a:solidFill>
                <a:latin typeface="Aptos"/>
              </a:rPr>
              <a:t>It asks whether the learner can still reach the curriculum.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324612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77240" y="3246120"/>
            <a:ext cx="73152" cy="16002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429000"/>
            <a:ext cx="278892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DESIGN FOR DISRUPTION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271" y="3886200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Treat outages, device limitations and school interruption as design conditions.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80560" y="324612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480560" y="3246120"/>
            <a:ext cx="73152" cy="1600200"/>
          </a:xfrm>
          <a:prstGeom prst="roundRect">
            <a:avLst/>
          </a:prstGeom>
          <a:solidFill>
            <a:srgbClr val="008996"/>
          </a:solidFill>
          <a:ln w="12700">
            <a:solidFill>
              <a:srgbClr val="00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736592" y="3429000"/>
            <a:ext cx="278892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PROTECT CONTINUITY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6592" y="3886200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Use online and offline routes so learning can continue while connectivity is restored.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79" y="324612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8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183879" y="3246120"/>
            <a:ext cx="73152" cy="1600200"/>
          </a:xfrm>
          <a:prstGeom prst="round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39911" y="3429000"/>
            <a:ext cx="278892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A2B4E"/>
                </a:solidFill>
                <a:latin typeface="Aptos"/>
              </a:rPr>
              <a:t>SCALE THE ARCHITECTURE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9911" y="3886200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E2B38"/>
                </a:solidFill>
                <a:latin typeface="Aptos"/>
              </a:rPr>
              <a:t>Make the curriculum delivery layer adaptable to future intelligent services and new contexts.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49240"/>
            <a:ext cx="10149840" cy="658368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34440" y="5550408"/>
            <a:ext cx="96926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Connectivity should accelerate digital education — not determine whether digital education is possible.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69848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3600" b="1">
                <a:solidFill>
                  <a:srgbClr val="0A2B4E"/>
                </a:solidFill>
                <a:latin typeface="Aptos Display"/>
              </a:rPr>
              <a:t>Questions &amp;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148840"/>
            <a:ext cx="1001268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1565C0"/>
                </a:solidFill>
                <a:latin typeface="Aptos"/>
              </a:rPr>
              <a:t>Resilient Digital Education in Disrupted Environments: The CCDS Approach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3246120"/>
            <a:ext cx="8549640" cy="96012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11680" y="3566160"/>
            <a:ext cx="8183879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A2B4E"/>
                </a:solidFill>
                <a:latin typeface="Aptos"/>
              </a:rPr>
              <a:t>Research • Algorithms • Tools • Continuity-by-Design • Collaboration • Scale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800600"/>
            <a:ext cx="1033272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E2B38"/>
                </a:solidFill>
                <a:latin typeface="Aptos"/>
              </a:rPr>
              <a:t>Victor Ebirim
Fuzion Mobile Technologies (FMT) • The Gambia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806440"/>
            <a:ext cx="10332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5B6C7B"/>
                </a:solidFill>
                <a:latin typeface="Aptos"/>
              </a:rPr>
              <a:t>FOSS 2026  | 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1614</Words>
  <Application>Microsoft Office PowerPoint</Application>
  <PresentationFormat>Widescreen</PresentationFormat>
  <Paragraphs>231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Resilient Digital Education in Disrupted Environments: The CCDS Approach</dc:title>
  <dc:subject>FOSS 2026 presentation on CCDS, continuity-by-design, iLearn Gambia, research and collaboration</dc:subject>
  <dc:creator>Victor Ebirim</dc:creator>
  <cp:keywords>CCDS, iLearn Gambia, KLACIFY, offline learning, continuity-by-design, FOSS 2026, digital education</cp:keywords>
  <dc:description>generated using python-pptx</dc:description>
  <cp:lastModifiedBy>VICTOR EBIRIM</cp:lastModifiedBy>
  <cp:revision>2</cp:revision>
  <dcterms:created xsi:type="dcterms:W3CDTF">2013-01-27T09:14:16Z</dcterms:created>
  <dcterms:modified xsi:type="dcterms:W3CDTF">2026-10-02T01:23:06Z</dcterms:modified>
  <cp:category/>
</cp:coreProperties>
</file>